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579" r:id="rId2"/>
    <p:sldId id="285" r:id="rId3"/>
    <p:sldId id="279" r:id="rId4"/>
    <p:sldId id="298" r:id="rId5"/>
    <p:sldId id="292" r:id="rId6"/>
    <p:sldId id="266" r:id="rId7"/>
    <p:sldId id="280" r:id="rId8"/>
    <p:sldId id="328" r:id="rId9"/>
    <p:sldId id="30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43D4A-3A40-4F3B-853D-2B75BED57C80}" v="2" dt="2023-09-13T11:45:27.3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1"/>
  </p:normalViewPr>
  <p:slideViewPr>
    <p:cSldViewPr snapToGrid="0">
      <p:cViewPr varScale="1">
        <p:scale>
          <a:sx n="59" d="100"/>
          <a:sy n="59" d="100"/>
        </p:scale>
        <p:origin x="9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 Mohamadi, Adrie GIZ ZA" userId="44a3af81-3f3b-493f-b68e-6dcb3cdab9a4" providerId="ADAL" clId="{6DF43D4A-3A40-4F3B-853D-2B75BED57C80}"/>
    <pc:docChg chg="addSld modSld">
      <pc:chgData name="El Mohamadi, Adrie GIZ ZA" userId="44a3af81-3f3b-493f-b68e-6dcb3cdab9a4" providerId="ADAL" clId="{6DF43D4A-3A40-4F3B-853D-2B75BED57C80}" dt="2023-09-13T11:45:57.663" v="53" actId="20577"/>
      <pc:docMkLst>
        <pc:docMk/>
      </pc:docMkLst>
      <pc:sldChg chg="modSp add mod">
        <pc:chgData name="El Mohamadi, Adrie GIZ ZA" userId="44a3af81-3f3b-493f-b68e-6dcb3cdab9a4" providerId="ADAL" clId="{6DF43D4A-3A40-4F3B-853D-2B75BED57C80}" dt="2023-09-13T11:45:57.663" v="53" actId="20577"/>
        <pc:sldMkLst>
          <pc:docMk/>
          <pc:sldMk cId="3591827514" sldId="579"/>
        </pc:sldMkLst>
        <pc:graphicFrameChg chg="mod modGraphic">
          <ac:chgData name="El Mohamadi, Adrie GIZ ZA" userId="44a3af81-3f3b-493f-b68e-6dcb3cdab9a4" providerId="ADAL" clId="{6DF43D4A-3A40-4F3B-853D-2B75BED57C80}" dt="2023-09-13T11:45:57.663" v="53" actId="20577"/>
          <ac:graphicFrameMkLst>
            <pc:docMk/>
            <pc:sldMk cId="3591827514" sldId="579"/>
            <ac:graphicFrameMk id="7" creationId="{80F0AEBE-BCBD-0516-2F54-3EC5410433B1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D9E1C-41F0-2E4E-850F-003A14BD2C75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C9DA20-CEE0-BE41-ACB8-DABBD8D03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04107F-B965-7845-95FF-EDCEF2B02A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34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8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614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43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685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87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964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0947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918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5057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0787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742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6D62349-5052-41F1-956D-24A743CD889B}" type="datetimeFigureOut">
              <a:rPr lang="en-ZA" smtClean="0"/>
              <a:t>2023/09/13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B2FFDEA-3389-49AF-8575-6384D106DBB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582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D0691E-C1AE-A2FA-DE8F-E4672C14C9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sz="2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ZA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83614-8085-8C13-1543-AA5B617DA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1634" y="115543"/>
            <a:ext cx="2828731" cy="2828731"/>
          </a:xfrm>
          <a:prstGeom prst="rect">
            <a:avLst/>
          </a:prstGeom>
          <a:solidFill>
            <a:srgbClr val="1E266F"/>
          </a:solidFill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F0AEBE-BCBD-0516-2F54-3EC54104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900915"/>
              </p:ext>
            </p:extLst>
          </p:nvPr>
        </p:nvGraphicFramePr>
        <p:xfrm>
          <a:off x="0" y="2828731"/>
          <a:ext cx="121920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36940637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Panel discussion: Conservation and sustainable use </a:t>
                      </a:r>
                    </a:p>
                    <a:p>
                      <a:pPr algn="ctr"/>
                      <a:endParaRPr lang="en-ZA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solidFill>
                      <a:srgbClr val="4D7C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694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Friedrich zur Heide</a:t>
                      </a:r>
                    </a:p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GIZ BioInnovation Africa</a:t>
                      </a:r>
                    </a:p>
                    <a:p>
                      <a:pPr algn="ctr"/>
                      <a:endParaRPr lang="en-ZA" sz="24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ZA" sz="24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 September 2023</a:t>
                      </a:r>
                    </a:p>
                  </a:txBody>
                  <a:tcPr>
                    <a:solidFill>
                      <a:srgbClr val="1E26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15275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AFA29B46-D47F-6110-4FF5-9F5271336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177" y="5657462"/>
            <a:ext cx="863644" cy="80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2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ree, outdoor, plant, nature&#10;&#10;Description automatically generated">
            <a:extLst>
              <a:ext uri="{FF2B5EF4-FFF2-40B4-BE49-F238E27FC236}">
                <a16:creationId xmlns:a16="http://schemas.microsoft.com/office/drawing/2014/main" id="{346C9BD8-B932-8803-A054-7302FFE3CF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675"/>
          <a:stretch/>
        </p:blipFill>
        <p:spPr>
          <a:xfrm>
            <a:off x="152398" y="-793221"/>
            <a:ext cx="11887200" cy="74209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EDAEF7-7397-28FF-F1BA-C453509D4F39}"/>
              </a:ext>
            </a:extLst>
          </p:cNvPr>
          <p:cNvSpPr txBox="1"/>
          <p:nvPr/>
        </p:nvSpPr>
        <p:spPr>
          <a:xfrm>
            <a:off x="152398" y="1040340"/>
            <a:ext cx="11887200" cy="2400657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+mj-lt"/>
              </a:rPr>
              <a:t>Key Aspects of the BS4CSU Guidelines</a:t>
            </a:r>
          </a:p>
          <a:p>
            <a:pPr algn="ctr"/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Integrating the Conservation and Sustainable Use of Biodiversity in ABS Approaches in South Africa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17A43-34A2-5C46-AA08-556127F08C52}"/>
              </a:ext>
            </a:extLst>
          </p:cNvPr>
          <p:cNvSpPr txBox="1"/>
          <p:nvPr/>
        </p:nvSpPr>
        <p:spPr>
          <a:xfrm>
            <a:off x="1275346" y="4228889"/>
            <a:ext cx="10061438" cy="954107"/>
          </a:xfrm>
          <a:prstGeom prst="rect">
            <a:avLst/>
          </a:prstGeom>
          <a:solidFill>
            <a:schemeClr val="accent1">
              <a:alpha val="70000"/>
            </a:schemeClr>
          </a:solidFill>
          <a:ln w="3810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ZA" sz="2800" dirty="0">
                <a:solidFill>
                  <a:schemeClr val="bg1"/>
                </a:solidFill>
              </a:rPr>
              <a:t>Presentation to the African </a:t>
            </a:r>
            <a:r>
              <a:rPr lang="en-ZA" sz="2800" dirty="0" err="1">
                <a:solidFill>
                  <a:schemeClr val="bg1"/>
                </a:solidFill>
              </a:rPr>
              <a:t>Biotrade</a:t>
            </a:r>
            <a:r>
              <a:rPr lang="en-ZA" sz="2800" dirty="0">
                <a:solidFill>
                  <a:schemeClr val="bg1"/>
                </a:solidFill>
              </a:rPr>
              <a:t> Fair       14 September 2023</a:t>
            </a:r>
          </a:p>
          <a:p>
            <a:pPr algn="ctr"/>
            <a:r>
              <a:rPr lang="en-ZA" sz="2800" dirty="0">
                <a:solidFill>
                  <a:schemeClr val="bg1"/>
                </a:solidFill>
              </a:rPr>
              <a:t>Neil Crouch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A449A9-77FA-E5EE-A4E8-4A000988A4F9}"/>
              </a:ext>
            </a:extLst>
          </p:cNvPr>
          <p:cNvSpPr/>
          <p:nvPr/>
        </p:nvSpPr>
        <p:spPr>
          <a:xfrm>
            <a:off x="152399" y="5591309"/>
            <a:ext cx="11887200" cy="103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AAEE2E-ED45-76A3-C9F7-AE368DE6ED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62" y="5672806"/>
            <a:ext cx="1944793" cy="908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5E43579-D781-8867-3B2C-51D52356F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81" y="5754613"/>
            <a:ext cx="2975106" cy="7681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47B100-BCC8-3EA5-D247-4AB42E60A6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1613" y="5672806"/>
            <a:ext cx="842705" cy="849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29B48A-34B4-A39B-DD98-8A3AD099E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8744" y="5785096"/>
            <a:ext cx="2078916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10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DB95FCF-AD96-482F-9FB8-CD95725E6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4EEEC00-AD80-4734-BEE6-04CBDEC83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2ED84DD6-8A68-4994-8094-8DDBE89BF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210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6049D7-366E-4AC9-B689-460CC28F8E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46887"/>
            <a:ext cx="4397755" cy="6377939"/>
          </a:xfrm>
          <a:prstGeom prst="rect">
            <a:avLst/>
          </a:prstGeom>
          <a:solidFill>
            <a:srgbClr val="A6B727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9E91F8-C4AE-4EB0-8B76-FF3F3FC71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70284" y="4405863"/>
            <a:ext cx="276307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AD45A04-4150-4943-BB06-EEEDDD73B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6888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0" name="Picture 9" descr="A cover of a book&#10;&#10;Description automatically generated">
            <a:extLst>
              <a:ext uri="{FF2B5EF4-FFF2-40B4-BE49-F238E27FC236}">
                <a16:creationId xmlns:a16="http://schemas.microsoft.com/office/drawing/2014/main" id="{D2118509-DBC9-2662-0244-B3CC62CB2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658" y="242731"/>
            <a:ext cx="4553668" cy="63911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8AE48B-8788-952F-DD54-05458BDEE29A}"/>
              </a:ext>
            </a:extLst>
          </p:cNvPr>
          <p:cNvSpPr txBox="1"/>
          <p:nvPr/>
        </p:nvSpPr>
        <p:spPr>
          <a:xfrm>
            <a:off x="7601710" y="1823063"/>
            <a:ext cx="43002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</a:rPr>
              <a:t>https://bio-economy.org.za/wp-content/uploads/2023/04/BS4CSU-Guideline-Document.Web_.pdf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F6CC24-DAC0-AB0A-4921-5EF44CB5B196}"/>
              </a:ext>
            </a:extLst>
          </p:cNvPr>
          <p:cNvSpPr txBox="1"/>
          <p:nvPr/>
        </p:nvSpPr>
        <p:spPr>
          <a:xfrm>
            <a:off x="7896906" y="4979494"/>
            <a:ext cx="40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Prepared for the DFFE by the DSI/NRF </a:t>
            </a:r>
          </a:p>
          <a:p>
            <a:r>
              <a:rPr lang="en-US" b="1" dirty="0">
                <a:solidFill>
                  <a:schemeClr val="bg1"/>
                </a:solidFill>
              </a:rPr>
              <a:t>Bio-economy Chair at UCT, </a:t>
            </a:r>
          </a:p>
          <a:p>
            <a:r>
              <a:rPr lang="en-US" b="1" dirty="0">
                <a:solidFill>
                  <a:schemeClr val="accent1"/>
                </a:solidFill>
              </a:rPr>
              <a:t>Prof. Rachel Wynberg and Team</a:t>
            </a:r>
            <a:endParaRPr lang="en-Z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72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F751-71A3-71E5-EC70-17FF4C34D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0494" y="259976"/>
            <a:ext cx="9875520" cy="1356360"/>
          </a:xfrm>
        </p:spPr>
        <p:txBody>
          <a:bodyPr/>
          <a:lstStyle/>
          <a:p>
            <a:r>
              <a:rPr lang="en-US" dirty="0"/>
              <a:t>Aims of the Guidelines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36A3A-1A8A-AD76-9FB4-4C309420D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0494" y="1616335"/>
            <a:ext cx="5623560" cy="4414891"/>
          </a:xfrm>
        </p:spPr>
        <p:txBody>
          <a:bodyPr>
            <a:noAutofit/>
          </a:bodyPr>
          <a:lstStyle/>
          <a:p>
            <a:r>
              <a:rPr lang="en-US" dirty="0"/>
              <a:t>To strengthen benefit sharing for the conservation and sustainable use of biodiversity in ABS agreements and other measures</a:t>
            </a:r>
          </a:p>
          <a:p>
            <a:r>
              <a:rPr lang="en-US" dirty="0"/>
              <a:t>To support actors involved in the biodiversity economy to strengthen biodiversity conservation and sustainable use</a:t>
            </a:r>
          </a:p>
          <a:p>
            <a:r>
              <a:rPr lang="en-US" dirty="0"/>
              <a:t>To enhance understanding of the potential of ABS-related activities to promote biodiversity conservation and sustainable use while addressing national, provincial and local environmental, social and economic priorities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4929B-1F73-A798-CB50-D027C503EA53}"/>
              </a:ext>
            </a:extLst>
          </p:cNvPr>
          <p:cNvSpPr txBox="1"/>
          <p:nvPr/>
        </p:nvSpPr>
        <p:spPr>
          <a:xfrm>
            <a:off x="9402545" y="6215893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Credit: Jonathon Rees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A3D47C-6D0F-F4D4-C4DF-F971AE5D9359}"/>
              </a:ext>
            </a:extLst>
          </p:cNvPr>
          <p:cNvSpPr txBox="1"/>
          <p:nvPr/>
        </p:nvSpPr>
        <p:spPr>
          <a:xfrm>
            <a:off x="2882231" y="6031227"/>
            <a:ext cx="255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Credit: Jonathon Rees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6" name="Picture 5" descr="A tree with no leaves&#10;&#10;Description automatically generated">
            <a:extLst>
              <a:ext uri="{FF2B5EF4-FFF2-40B4-BE49-F238E27FC236}">
                <a16:creationId xmlns:a16="http://schemas.microsoft.com/office/drawing/2014/main" id="{0572AE4C-B5FD-1776-EBDB-C0B1B5740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3" y="241315"/>
            <a:ext cx="4789325" cy="638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293067CD-13A7-4384-B15E-5D49AF03BB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70F105-093F-4CA5-91D8-F9592558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6693061" cy="135636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SOUTH AFRICAN CONTEXT</a:t>
            </a:r>
            <a:endParaRPr lang="en-ZA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C4E7-1744-48EE-BDE8-1CA467A82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93" y="1965960"/>
            <a:ext cx="7276768" cy="4382610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SA at forefront of ABS regulation and also has strong conservation history. 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Conservation and ABS linked in NEMBA and specified as possible benefit in BABS but has had limited impacts on conservation. Most </a:t>
            </a:r>
            <a:r>
              <a:rPr lang="en-US" sz="2400" b="1" dirty="0">
                <a:solidFill>
                  <a:schemeClr val="bg1"/>
                </a:solidFill>
                <a:cs typeface="Calibri" panose="020F0502020204030204" pitchFamily="34" charset="0"/>
              </a:rPr>
              <a:t>benefit-sharing agreements </a:t>
            </a:r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in SA do not incorporate benefits for the conservation and sustainable use of biodiversity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A focus on equity and regulatory compliance often turns attention away from conservation and sustainable use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cs typeface="Calibri" panose="020F0502020204030204" pitchFamily="34" charset="0"/>
              </a:rPr>
              <a:t>National and provincial conservation priorities have not featured strongly</a:t>
            </a:r>
          </a:p>
          <a:p>
            <a:pPr marL="457200" indent="-457200"/>
            <a:endParaRPr lang="en-ZA" sz="17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E9009C-D0E3-46ED-935B-6C1C29650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ZA"/>
          </a:p>
        </p:txBody>
      </p:sp>
      <p:pic>
        <p:nvPicPr>
          <p:cNvPr id="5" name="Picture 4" descr="A close-up of a hand holding a cut root&#10;&#10;Description automatically generated">
            <a:extLst>
              <a:ext uri="{FF2B5EF4-FFF2-40B4-BE49-F238E27FC236}">
                <a16:creationId xmlns:a16="http://schemas.microsoft.com/office/drawing/2014/main" id="{D39DBF94-AE4C-95A6-AF83-07FF7FE233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927" y="251459"/>
            <a:ext cx="3948853" cy="637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42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062A0E-6889-2E91-3E41-33F117DE5D5F}"/>
              </a:ext>
            </a:extLst>
          </p:cNvPr>
          <p:cNvSpPr/>
          <p:nvPr/>
        </p:nvSpPr>
        <p:spPr>
          <a:xfrm>
            <a:off x="863019" y="756077"/>
            <a:ext cx="10465962" cy="1042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Aimed at regulators, users and providers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2399F0-C469-A2D7-561C-214073A9433A}"/>
              </a:ext>
            </a:extLst>
          </p:cNvPr>
          <p:cNvSpPr/>
          <p:nvPr/>
        </p:nvSpPr>
        <p:spPr>
          <a:xfrm>
            <a:off x="863019" y="2222880"/>
            <a:ext cx="10465962" cy="104273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Voluntary, practical, and accessible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FBFB33-718B-189C-5492-AA583E31FEEB}"/>
              </a:ext>
            </a:extLst>
          </p:cNvPr>
          <p:cNvSpPr/>
          <p:nvPr/>
        </p:nvSpPr>
        <p:spPr>
          <a:xfrm>
            <a:off x="863019" y="3592384"/>
            <a:ext cx="10465962" cy="1042737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Principle-based: participation, transparency, transformation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7E3D6C-04BA-5353-3EC6-E4A664A04C11}"/>
              </a:ext>
            </a:extLst>
          </p:cNvPr>
          <p:cNvSpPr/>
          <p:nvPr/>
        </p:nvSpPr>
        <p:spPr>
          <a:xfrm>
            <a:off x="863020" y="5059186"/>
            <a:ext cx="10465961" cy="104273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Holistic approach to CSU: landscape and ecosystem levels</a:t>
            </a:r>
          </a:p>
        </p:txBody>
      </p:sp>
    </p:spTree>
    <p:extLst>
      <p:ext uri="{BB962C8B-B14F-4D97-AF65-F5344CB8AC3E}">
        <p14:creationId xmlns:p14="http://schemas.microsoft.com/office/powerpoint/2010/main" val="2457680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F062A0E-6889-2E91-3E41-33F117DE5D5F}"/>
              </a:ext>
            </a:extLst>
          </p:cNvPr>
          <p:cNvSpPr/>
          <p:nvPr/>
        </p:nvSpPr>
        <p:spPr>
          <a:xfrm>
            <a:off x="863019" y="756077"/>
            <a:ext cx="10465962" cy="104273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Includes microorganisms, cultivated and wild harvested species, marine and terrestrial ecosystems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2399F0-C469-A2D7-561C-214073A9433A}"/>
              </a:ext>
            </a:extLst>
          </p:cNvPr>
          <p:cNvSpPr/>
          <p:nvPr/>
        </p:nvSpPr>
        <p:spPr>
          <a:xfrm>
            <a:off x="863019" y="2222880"/>
            <a:ext cx="10465962" cy="104273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Case studies draw on a variety of biomes and species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EFBFB33-718B-189C-5492-AA583E31FEEB}"/>
              </a:ext>
            </a:extLst>
          </p:cNvPr>
          <p:cNvSpPr/>
          <p:nvPr/>
        </p:nvSpPr>
        <p:spPr>
          <a:xfrm>
            <a:off x="863019" y="3592384"/>
            <a:ext cx="10465962" cy="104273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Implementation of CSU: straightforward, easy, and effective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7E3D6C-04BA-5353-3EC6-E4A664A04C11}"/>
              </a:ext>
            </a:extLst>
          </p:cNvPr>
          <p:cNvSpPr/>
          <p:nvPr/>
        </p:nvSpPr>
        <p:spPr>
          <a:xfrm>
            <a:off x="863019" y="5059186"/>
            <a:ext cx="10465961" cy="104273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CSU is viewed as a shared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370554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54203A-621F-53C1-A91D-3CBC94FA83FC}"/>
              </a:ext>
            </a:extLst>
          </p:cNvPr>
          <p:cNvSpPr txBox="1"/>
          <p:nvPr/>
        </p:nvSpPr>
        <p:spPr>
          <a:xfrm>
            <a:off x="988471" y="366623"/>
            <a:ext cx="9835039" cy="59246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SMART Benefits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(monetary or non-monetary)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9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		Specific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	Measurable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		Achievable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		Realistic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9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T		Time-bound</a:t>
            </a:r>
            <a:endParaRPr lang="en-ZA" altLang="en-US" sz="49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lose-up of a plant with white flowers&#10;&#10;Description automatically generated">
            <a:extLst>
              <a:ext uri="{FF2B5EF4-FFF2-40B4-BE49-F238E27FC236}">
                <a16:creationId xmlns:a16="http://schemas.microsoft.com/office/drawing/2014/main" id="{4D35A57A-2F43-D976-BF96-9B83C7474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40" y="233266"/>
            <a:ext cx="4795545" cy="63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07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436B49-67A0-5A6B-0101-9EF8B14ED022}"/>
              </a:ext>
            </a:extLst>
          </p:cNvPr>
          <p:cNvSpPr/>
          <p:nvPr/>
        </p:nvSpPr>
        <p:spPr>
          <a:xfrm>
            <a:off x="802105" y="609600"/>
            <a:ext cx="4154906" cy="10908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 A</a:t>
            </a:r>
            <a:endParaRPr lang="en-ZA" sz="4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B88834-DF1D-24B7-506B-D378BA251037}"/>
              </a:ext>
            </a:extLst>
          </p:cNvPr>
          <p:cNvSpPr/>
          <p:nvPr/>
        </p:nvSpPr>
        <p:spPr>
          <a:xfrm>
            <a:off x="802106" y="2021305"/>
            <a:ext cx="4154906" cy="802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Introduction</a:t>
            </a:r>
            <a:endParaRPr lang="en-ZA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D5DEBD-BC0F-3ECD-F8C0-FD1A90829D2E}"/>
              </a:ext>
            </a:extLst>
          </p:cNvPr>
          <p:cNvSpPr/>
          <p:nvPr/>
        </p:nvSpPr>
        <p:spPr>
          <a:xfrm>
            <a:off x="802105" y="3027947"/>
            <a:ext cx="4154906" cy="80210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Mechanisms</a:t>
            </a:r>
            <a:endParaRPr lang="en-ZA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5D134-C21A-7F3B-4C93-A9A32563AF79}"/>
              </a:ext>
            </a:extLst>
          </p:cNvPr>
          <p:cNvSpPr/>
          <p:nvPr/>
        </p:nvSpPr>
        <p:spPr>
          <a:xfrm>
            <a:off x="802105" y="4108784"/>
            <a:ext cx="4154906" cy="80210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Guidelines</a:t>
            </a:r>
            <a:endParaRPr lang="en-ZA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4DC620-21B1-596F-A478-197AB5625046}"/>
              </a:ext>
            </a:extLst>
          </p:cNvPr>
          <p:cNvSpPr/>
          <p:nvPr/>
        </p:nvSpPr>
        <p:spPr>
          <a:xfrm>
            <a:off x="802105" y="5157537"/>
            <a:ext cx="4154906" cy="80210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Implementation</a:t>
            </a:r>
            <a:endParaRPr lang="en-ZA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845149-9D83-56C0-1C78-6942ECE2C9E7}"/>
              </a:ext>
            </a:extLst>
          </p:cNvPr>
          <p:cNvSpPr/>
          <p:nvPr/>
        </p:nvSpPr>
        <p:spPr>
          <a:xfrm>
            <a:off x="6095999" y="609600"/>
            <a:ext cx="4908883" cy="10908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PART B</a:t>
            </a:r>
            <a:endParaRPr lang="en-ZA" sz="4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DBF3FA-3696-CDDC-0D3C-94D9C6CC9336}"/>
              </a:ext>
            </a:extLst>
          </p:cNvPr>
          <p:cNvSpPr/>
          <p:nvPr/>
        </p:nvSpPr>
        <p:spPr>
          <a:xfrm>
            <a:off x="6096000" y="2021305"/>
            <a:ext cx="4908884" cy="80210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Laws, policies, strategies</a:t>
            </a:r>
            <a:endParaRPr lang="en-ZA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CBD265-4932-C0DC-E8DF-AC3A70A06D8F}"/>
              </a:ext>
            </a:extLst>
          </p:cNvPr>
          <p:cNvSpPr/>
          <p:nvPr/>
        </p:nvSpPr>
        <p:spPr>
          <a:xfrm>
            <a:off x="6096000" y="3027947"/>
            <a:ext cx="4908882" cy="80210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National CSU initiatives</a:t>
            </a:r>
            <a:endParaRPr lang="en-ZA" sz="3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0F3543-E5C7-04CC-D501-27C6CF130AEF}"/>
              </a:ext>
            </a:extLst>
          </p:cNvPr>
          <p:cNvSpPr/>
          <p:nvPr/>
        </p:nvSpPr>
        <p:spPr>
          <a:xfrm>
            <a:off x="6095999" y="4108784"/>
            <a:ext cx="4908881" cy="8021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Glossary of terms</a:t>
            </a:r>
            <a:endParaRPr lang="en-ZA" sz="3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A138A1-0847-FA74-64F9-396C8A80DA62}"/>
              </a:ext>
            </a:extLst>
          </p:cNvPr>
          <p:cNvSpPr/>
          <p:nvPr/>
        </p:nvSpPr>
        <p:spPr>
          <a:xfrm>
            <a:off x="6096000" y="5157537"/>
            <a:ext cx="4908880" cy="80210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Appendices</a:t>
            </a:r>
            <a:endParaRPr lang="en-ZA" sz="3200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5FC43EDA-FA4B-ACAF-B7B8-B70E95B19EB6}"/>
              </a:ext>
            </a:extLst>
          </p:cNvPr>
          <p:cNvSpPr/>
          <p:nvPr/>
        </p:nvSpPr>
        <p:spPr>
          <a:xfrm>
            <a:off x="2598821" y="2823411"/>
            <a:ext cx="497305" cy="24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17EC58B6-D80D-2954-8E52-45F5F069AA35}"/>
              </a:ext>
            </a:extLst>
          </p:cNvPr>
          <p:cNvSpPr/>
          <p:nvPr/>
        </p:nvSpPr>
        <p:spPr>
          <a:xfrm>
            <a:off x="2598821" y="3846095"/>
            <a:ext cx="529389" cy="26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95A90E77-19EE-CAD9-37E9-E836D56640E0}"/>
              </a:ext>
            </a:extLst>
          </p:cNvPr>
          <p:cNvSpPr/>
          <p:nvPr/>
        </p:nvSpPr>
        <p:spPr>
          <a:xfrm>
            <a:off x="8301786" y="2823410"/>
            <a:ext cx="497305" cy="24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32CF9707-65C2-D4FE-A5FA-FD394A57D840}"/>
              </a:ext>
            </a:extLst>
          </p:cNvPr>
          <p:cNvSpPr/>
          <p:nvPr/>
        </p:nvSpPr>
        <p:spPr>
          <a:xfrm>
            <a:off x="2630904" y="4910890"/>
            <a:ext cx="497306" cy="285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F9110A7F-F01E-E2BE-4E74-C13883C71BDD}"/>
              </a:ext>
            </a:extLst>
          </p:cNvPr>
          <p:cNvSpPr/>
          <p:nvPr/>
        </p:nvSpPr>
        <p:spPr>
          <a:xfrm>
            <a:off x="8301786" y="3846095"/>
            <a:ext cx="497305" cy="24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DF4A6B7-0CC5-2810-F675-9437D4488D2F}"/>
              </a:ext>
            </a:extLst>
          </p:cNvPr>
          <p:cNvSpPr/>
          <p:nvPr/>
        </p:nvSpPr>
        <p:spPr>
          <a:xfrm>
            <a:off x="8301786" y="4910890"/>
            <a:ext cx="497305" cy="246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50546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4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3F762A"/>
      </a:accent1>
      <a:accent2>
        <a:srgbClr val="678A26"/>
      </a:accent2>
      <a:accent3>
        <a:srgbClr val="939F26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4178</TotalTime>
  <Words>355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Aims of the Guidelines</vt:lpstr>
      <vt:lpstr>SOUTH AFRICAN CONTEXT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Jaci van Niekerk</dc:creator>
  <cp:lastModifiedBy>El Mohamadi, Adrie GIZ ZA</cp:lastModifiedBy>
  <cp:revision>48</cp:revision>
  <dcterms:created xsi:type="dcterms:W3CDTF">2022-02-07T07:11:39Z</dcterms:created>
  <dcterms:modified xsi:type="dcterms:W3CDTF">2023-09-13T11:46:05Z</dcterms:modified>
</cp:coreProperties>
</file>